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71" r:id="rId2"/>
    <p:sldId id="277" r:id="rId3"/>
    <p:sldId id="281" r:id="rId4"/>
    <p:sldId id="261" r:id="rId5"/>
    <p:sldId id="273" r:id="rId6"/>
    <p:sldId id="286" r:id="rId7"/>
    <p:sldId id="263" r:id="rId8"/>
    <p:sldId id="272" r:id="rId9"/>
    <p:sldId id="275" r:id="rId10"/>
    <p:sldId id="265" r:id="rId11"/>
    <p:sldId id="284" r:id="rId12"/>
    <p:sldId id="274" r:id="rId13"/>
    <p:sldId id="285" r:id="rId14"/>
    <p:sldId id="270" r:id="rId15"/>
    <p:sldId id="287" r:id="rId16"/>
    <p:sldId id="268" r:id="rId17"/>
    <p:sldId id="276" r:id="rId18"/>
    <p:sldId id="279" r:id="rId19"/>
    <p:sldId id="269" r:id="rId2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1CFCF"/>
    <a:srgbClr val="FFF1B9"/>
    <a:srgbClr val="FCDC34"/>
    <a:srgbClr val="1B3764"/>
    <a:srgbClr val="F2CFC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49" autoAdjust="0"/>
    <p:restoredTop sz="89511" autoAdjust="0"/>
  </p:normalViewPr>
  <p:slideViewPr>
    <p:cSldViewPr snapToGrid="0">
      <p:cViewPr>
        <p:scale>
          <a:sx n="75" d="100"/>
          <a:sy n="75" d="100"/>
        </p:scale>
        <p:origin x="1304" y="552"/>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1/18/24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2492546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3977360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1/18/24 11:23 AM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1/18/24 11:23 AM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1/18/24 11:23 AM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1/18/24 11:23 AM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1/18/24 11:23 AM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1/18/24 11:23 AM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1/18/24 11:23 AM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1/18/24 11:23 AM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1/18/24 11:23 AM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1/18/24 11:23 AM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1/18/24 11:23 AM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1/18/24 11:23 AM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sv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47.jpeg"/><Relationship Id="rId4" Type="http://schemas.openxmlformats.org/officeDocument/2006/relationships/image" Target="../media/image53.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4.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1.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1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4.wdp"/><Relationship Id="rId17" Type="http://schemas.openxmlformats.org/officeDocument/2006/relationships/image" Target="../media/image20.png"/><Relationship Id="rId2" Type="http://schemas.openxmlformats.org/officeDocument/2006/relationships/notesSlide" Target="../notesSlides/notesSlide2.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22.jpg"/><Relationship Id="rId4" Type="http://schemas.openxmlformats.org/officeDocument/2006/relationships/image" Target="../media/image13.png"/><Relationship Id="rId9" Type="http://schemas.openxmlformats.org/officeDocument/2006/relationships/image" Target="../media/image16.png"/><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jpe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2.png"/><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602365"/>
            <a:ext cx="6097162" cy="461665"/>
          </a:xfrm>
          <a:prstGeom prst="rect">
            <a:avLst/>
          </a:prstGeom>
          <a:noFill/>
        </p:spPr>
        <p:txBody>
          <a:bodyPr wrap="square">
            <a:spAutoFit/>
          </a:bodyPr>
          <a:lstStyle/>
          <a:p>
            <a:pPr algn="ctr"/>
            <a:r>
              <a:rPr lang="en-US" sz="2400" dirty="0">
                <a:solidFill>
                  <a:srgbClr val="FCDC34"/>
                </a:solidFill>
                <a:latin typeface="Georgia" panose="02040502050405020303" pitchFamily="18" charset="0"/>
              </a:rPr>
              <a:t>Supervisor: Prof. Dr. Max Happel</a:t>
            </a:r>
            <a:endParaRPr lang="en-DE" sz="2400" dirty="0">
              <a:solidFill>
                <a:srgbClr val="FCDC34"/>
              </a:solidFill>
              <a:latin typeface="Georgia" panose="02040502050405020303" pitchFamily="18" charset="0"/>
            </a:endParaRPr>
          </a:p>
        </p:txBody>
      </p:sp>
      <p:sp>
        <p:nvSpPr>
          <p:cNvPr id="3" name="TextBox 2">
            <a:extLst>
              <a:ext uri="{FF2B5EF4-FFF2-40B4-BE49-F238E27FC236}">
                <a16:creationId xmlns:a16="http://schemas.microsoft.com/office/drawing/2014/main" id="{E9F523E9-F7B3-5A23-304F-52180D3776EE}"/>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Tree>
    <p:extLst>
      <p:ext uri="{BB962C8B-B14F-4D97-AF65-F5344CB8AC3E}">
        <p14:creationId xmlns:p14="http://schemas.microsoft.com/office/powerpoint/2010/main" val="32784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1"/>
            <a:ext cx="12192001" cy="791102"/>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Shifts in frontal activity patterns: Exploitation to exploration</a:t>
            </a:r>
            <a:endParaRPr lang="en-DE" sz="3200" dirty="0">
              <a:solidFill>
                <a:srgbClr val="FCDC34"/>
              </a:solidFill>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1/18/24 11:25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10</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5" name="TextBox 4">
            <a:extLst>
              <a:ext uri="{FF2B5EF4-FFF2-40B4-BE49-F238E27FC236}">
                <a16:creationId xmlns:a16="http://schemas.microsoft.com/office/drawing/2014/main" id="{52D487AF-8446-1BB2-1DC3-C655E06AF71C}"/>
              </a:ext>
            </a:extLst>
          </p:cNvPr>
          <p:cNvSpPr txBox="1"/>
          <p:nvPr/>
        </p:nvSpPr>
        <p:spPr>
          <a:xfrm>
            <a:off x="6706827" y="1844876"/>
            <a:ext cx="3635995" cy="369332"/>
          </a:xfrm>
          <a:prstGeom prst="rect">
            <a:avLst/>
          </a:prstGeom>
          <a:noFill/>
        </p:spPr>
        <p:txBody>
          <a:bodyPr wrap="none" rtlCol="0">
            <a:spAutoFit/>
          </a:bodyPr>
          <a:lstStyle/>
          <a:p>
            <a:r>
              <a:rPr lang="en-US" dirty="0"/>
              <a:t>Alteration of expectations over time</a:t>
            </a:r>
          </a:p>
        </p:txBody>
      </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73692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 y="32437"/>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CDC34"/>
                </a:solidFill>
                <a:latin typeface="Georgia" panose="02040502050405020303" pitchFamily="18" charset="0"/>
              </a:rPr>
              <a:t>Shifts in layer specific activity patterns: Exploitation to exploration</a:t>
            </a:r>
            <a:endParaRPr lang="en-DE" sz="28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1/18/24 11:25 AM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6" cstate="print">
            <a:extLst>
              <a:ext uri="{28A0092B-C50C-407E-A947-70E740481C1C}">
                <a14:useLocalDpi xmlns:a14="http://schemas.microsoft.com/office/drawing/2010/main" val="0"/>
              </a:ext>
            </a:extLst>
          </a:blip>
          <a:srcRect t="4505" r="54261"/>
          <a:stretch/>
        </p:blipFill>
        <p:spPr bwMode="auto">
          <a:xfrm>
            <a:off x="9999470" y="2979647"/>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1/18/24 11:25 AM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13</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A33139-BC1D-6554-E702-8BCB0374FCE7}"/>
              </a:ext>
            </a:extLst>
          </p:cNvPr>
          <p:cNvSpPr txBox="1">
            <a:spLocks/>
          </p:cNvSpPr>
          <p:nvPr/>
        </p:nvSpPr>
        <p:spPr>
          <a:xfrm>
            <a:off x="4556221" y="1365020"/>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1/18/24 11:25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14</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4437" y="2955533"/>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Main contents of the thesis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633930"/>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pPr>
            <a:endParaRPr lang="en-US" sz="1600" dirty="0"/>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1/18/24 11:35 AM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15</a:t>
            </a:fld>
            <a:endParaRPr lang="en-DE"/>
          </a:p>
        </p:txBody>
      </p:sp>
      <p:pic>
        <p:nvPicPr>
          <p:cNvPr id="5" name="Picture 4">
            <a:extLst>
              <a:ext uri="{FF2B5EF4-FFF2-40B4-BE49-F238E27FC236}">
                <a16:creationId xmlns:a16="http://schemas.microsoft.com/office/drawing/2014/main" id="{F4829FE6-6270-3D53-F243-8B4352D8EAFC}"/>
              </a:ext>
            </a:extLst>
          </p:cNvPr>
          <p:cNvPicPr>
            <a:picLocks noChangeAspect="1"/>
          </p:cNvPicPr>
          <p:nvPr/>
        </p:nvPicPr>
        <p:blipFill>
          <a:blip r:embed="rId3"/>
          <a:stretch>
            <a:fillRect/>
          </a:stretch>
        </p:blipFill>
        <p:spPr>
          <a:xfrm>
            <a:off x="2243611" y="1149651"/>
            <a:ext cx="3797695" cy="5389261"/>
          </a:xfrm>
          <a:prstGeom prst="rect">
            <a:avLst/>
          </a:prstGeom>
        </p:spPr>
      </p:pic>
      <p:pic>
        <p:nvPicPr>
          <p:cNvPr id="8" name="Picture 7">
            <a:extLst>
              <a:ext uri="{FF2B5EF4-FFF2-40B4-BE49-F238E27FC236}">
                <a16:creationId xmlns:a16="http://schemas.microsoft.com/office/drawing/2014/main" id="{86F5FA7F-D8DE-9303-BDE8-E157DBE83404}"/>
              </a:ext>
            </a:extLst>
          </p:cNvPr>
          <p:cNvPicPr>
            <a:picLocks noChangeAspect="1"/>
          </p:cNvPicPr>
          <p:nvPr/>
        </p:nvPicPr>
        <p:blipFill>
          <a:blip r:embed="rId4"/>
          <a:stretch>
            <a:fillRect/>
          </a:stretch>
        </p:blipFill>
        <p:spPr>
          <a:xfrm>
            <a:off x="6364103" y="1228084"/>
            <a:ext cx="3584286" cy="3282451"/>
          </a:xfrm>
          <a:prstGeom prst="rect">
            <a:avLst/>
          </a:prstGeom>
        </p:spPr>
      </p:pic>
    </p:spTree>
    <p:extLst>
      <p:ext uri="{BB962C8B-B14F-4D97-AF65-F5344CB8AC3E}">
        <p14:creationId xmlns:p14="http://schemas.microsoft.com/office/powerpoint/2010/main" val="149962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1/18/24 11:25 AM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16</a:t>
            </a:fld>
            <a:endParaRPr lang="en-DE"/>
          </a:p>
        </p:txBody>
      </p:sp>
    </p:spTree>
    <p:extLst>
      <p:ext uri="{BB962C8B-B14F-4D97-AF65-F5344CB8AC3E}">
        <p14:creationId xmlns:p14="http://schemas.microsoft.com/office/powerpoint/2010/main" val="231464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1/18/24 11:25 AM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1/18/24 11:25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18</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1/18/24 11:25 AM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19</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195853" y="94971"/>
            <a:ext cx="10515600" cy="624018"/>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1194877"/>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439727"/>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2226542"/>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1/18/24 11:23 AM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2</a:t>
            </a:fld>
            <a:endParaRPr lang="en-DE"/>
          </a:p>
        </p:txBody>
      </p:sp>
      <p:sp>
        <p:nvSpPr>
          <p:cNvPr id="5" name="TextBox 4">
            <a:extLst>
              <a:ext uri="{FF2B5EF4-FFF2-40B4-BE49-F238E27FC236}">
                <a16:creationId xmlns:a16="http://schemas.microsoft.com/office/drawing/2014/main" id="{2E753D18-A895-4D82-98C2-CA0ADD6D26A6}"/>
              </a:ext>
            </a:extLst>
          </p:cNvPr>
          <p:cNvSpPr txBox="1"/>
          <p:nvPr/>
        </p:nvSpPr>
        <p:spPr>
          <a:xfrm>
            <a:off x="673988" y="1041734"/>
            <a:ext cx="3389967" cy="369332"/>
          </a:xfrm>
          <a:prstGeom prst="rect">
            <a:avLst/>
          </a:prstGeom>
          <a:noFill/>
        </p:spPr>
        <p:txBody>
          <a:bodyPr wrap="none" rtlCol="0">
            <a:spAutoFit/>
          </a:bodyPr>
          <a:lstStyle/>
          <a:p>
            <a:r>
              <a:rPr lang="en-US" b="1" dirty="0"/>
              <a:t>Exploration-exploitation dilemma</a:t>
            </a:r>
            <a:endParaRPr lang="en-DE" b="1" dirty="0"/>
          </a:p>
        </p:txBody>
      </p:sp>
      <p:cxnSp>
        <p:nvCxnSpPr>
          <p:cNvPr id="7" name="Straight Connector 6">
            <a:extLst>
              <a:ext uri="{FF2B5EF4-FFF2-40B4-BE49-F238E27FC236}">
                <a16:creationId xmlns:a16="http://schemas.microsoft.com/office/drawing/2014/main" id="{6B4842F5-8020-11B3-2736-335494811410}"/>
              </a:ext>
            </a:extLst>
          </p:cNvPr>
          <p:cNvCxnSpPr>
            <a:cxnSpLocks/>
          </p:cNvCxnSpPr>
          <p:nvPr/>
        </p:nvCxnSpPr>
        <p:spPr>
          <a:xfrm flipV="1">
            <a:off x="0" y="732659"/>
            <a:ext cx="12192000" cy="557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Objective</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1/18/24 11:23 AM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3</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sp>
        <p:nvSpPr>
          <p:cNvPr id="7" name="Rounded Rectangle 6">
            <a:extLst>
              <a:ext uri="{FF2B5EF4-FFF2-40B4-BE49-F238E27FC236}">
                <a16:creationId xmlns:a16="http://schemas.microsoft.com/office/drawing/2014/main" id="{895BB6A6-6C12-A154-618A-23B85F13CDAF}"/>
              </a:ext>
            </a:extLst>
          </p:cNvPr>
          <p:cNvSpPr/>
          <p:nvPr/>
        </p:nvSpPr>
        <p:spPr>
          <a:xfrm>
            <a:off x="1080796" y="1363897"/>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Neuronal circuit functions in frontal cortex – exploitative vs explorative strategies</a:t>
            </a:r>
          </a:p>
        </p:txBody>
      </p:sp>
      <p:grpSp>
        <p:nvGrpSpPr>
          <p:cNvPr id="22" name="Group 21">
            <a:extLst>
              <a:ext uri="{FF2B5EF4-FFF2-40B4-BE49-F238E27FC236}">
                <a16:creationId xmlns:a16="http://schemas.microsoft.com/office/drawing/2014/main" id="{CF93F87B-5E49-953D-C928-05891ED07FC6}"/>
              </a:ext>
            </a:extLst>
          </p:cNvPr>
          <p:cNvGrpSpPr/>
          <p:nvPr/>
        </p:nvGrpSpPr>
        <p:grpSpPr>
          <a:xfrm>
            <a:off x="2856723" y="2338626"/>
            <a:ext cx="5001208" cy="690465"/>
            <a:chOff x="2856723" y="2338626"/>
            <a:chExt cx="5001208" cy="690465"/>
          </a:xfrm>
        </p:grpSpPr>
        <p:sp>
          <p:nvSpPr>
            <p:cNvPr id="13" name="Rounded Rectangle 12">
              <a:extLst>
                <a:ext uri="{FF2B5EF4-FFF2-40B4-BE49-F238E27FC236}">
                  <a16:creationId xmlns:a16="http://schemas.microsoft.com/office/drawing/2014/main" id="{03741647-BE81-A898-DF71-49AE04FDB569}"/>
                </a:ext>
              </a:extLst>
            </p:cNvPr>
            <p:cNvSpPr/>
            <p:nvPr/>
          </p:nvSpPr>
          <p:spPr>
            <a:xfrm>
              <a:off x="2856723" y="2338626"/>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 frontal activity before patch leaving decision</a:t>
              </a:r>
            </a:p>
          </p:txBody>
        </p:sp>
        <p:sp>
          <p:nvSpPr>
            <p:cNvPr id="20" name="Arrow: Down 4">
              <a:extLst>
                <a:ext uri="{FF2B5EF4-FFF2-40B4-BE49-F238E27FC236}">
                  <a16:creationId xmlns:a16="http://schemas.microsoft.com/office/drawing/2014/main" id="{D646D876-14FA-9936-A20D-88E12A920FA7}"/>
                </a:ext>
              </a:extLst>
            </p:cNvPr>
            <p:cNvSpPr/>
            <p:nvPr/>
          </p:nvSpPr>
          <p:spPr>
            <a:xfrm rot="10800000">
              <a:off x="3063124" y="251024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21" name="Rounded Rectangle 20">
            <a:extLst>
              <a:ext uri="{FF2B5EF4-FFF2-40B4-BE49-F238E27FC236}">
                <a16:creationId xmlns:a16="http://schemas.microsoft.com/office/drawing/2014/main" id="{9A3E6C11-BB0C-6BB1-3C5E-6462D984B0CB}"/>
              </a:ext>
            </a:extLst>
          </p:cNvPr>
          <p:cNvSpPr/>
          <p:nvPr/>
        </p:nvSpPr>
        <p:spPr>
          <a:xfrm>
            <a:off x="4239786" y="3313355"/>
            <a:ext cx="5001208" cy="690465"/>
          </a:xfrm>
          <a:prstGeom prst="round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dirty="0">
                <a:solidFill>
                  <a:schemeClr val="tx1"/>
                </a:solidFill>
              </a:rPr>
              <a:t>Layer-dependent processing</a:t>
            </a:r>
            <a:endParaRPr lang="en-DE" sz="1800" dirty="0">
              <a:solidFill>
                <a:schemeClr val="tx1"/>
              </a:solidFill>
            </a:endParaRPr>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1/18/24 11:23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4</a:t>
            </a:fld>
            <a:endParaRPr lang="en-DE"/>
          </a:p>
        </p:txBody>
      </p:sp>
      <p:pic>
        <p:nvPicPr>
          <p:cNvPr id="10" name="Picture 9">
            <a:extLst>
              <a:ext uri="{FF2B5EF4-FFF2-40B4-BE49-F238E27FC236}">
                <a16:creationId xmlns:a16="http://schemas.microsoft.com/office/drawing/2014/main" id="{5E53EA54-8A6A-489E-A029-80759689B352}"/>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2620AFF4-B012-463E-9FBC-4D32EDD30C9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D2B84D0F-FB66-4980-8DF2-923AC1301415}"/>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4A67EEBA-581F-82DB-AD74-F270F958200C}"/>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1/18/24 11:25 AM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5</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1/18/24 11:25 AM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6</a:t>
            </a:fld>
            <a:endParaRPr lang="en-DE"/>
          </a:p>
        </p:txBody>
      </p:sp>
      <p:cxnSp>
        <p:nvCxnSpPr>
          <p:cNvPr id="3" name="Straight Connector 2">
            <a:extLst>
              <a:ext uri="{FF2B5EF4-FFF2-40B4-BE49-F238E27FC236}">
                <a16:creationId xmlns:a16="http://schemas.microsoft.com/office/drawing/2014/main" id="{4A97107A-D990-72F3-95E2-BFD795F3A167}"/>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8674C432-E55F-9F10-3410-EE93B534BB6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CB86516D-0A41-444F-BB8E-8ECFFD54C2D8}"/>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49307978-FE87-1EE0-8E9B-082FAF761A3D}"/>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9C29360B-B45E-FADA-6A82-C1B711AE7F41}"/>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89057598-E753-826F-BEC2-9711F4B3BCE6}"/>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1A1C9271-E0EC-ADC2-0AD8-A85133C1545B}"/>
              </a:ext>
            </a:extLst>
          </p:cNvPr>
          <p:cNvSpPr txBox="1"/>
          <p:nvPr/>
        </p:nvSpPr>
        <p:spPr>
          <a:xfrm>
            <a:off x="8029503" y="3849531"/>
            <a:ext cx="2902526" cy="338554"/>
          </a:xfrm>
          <a:prstGeom prst="rect">
            <a:avLst/>
          </a:prstGeom>
          <a:noFill/>
        </p:spPr>
        <p:txBody>
          <a:bodyPr wrap="none" rtlCol="0">
            <a:spAutoFit/>
          </a:bodyPr>
          <a:lstStyle/>
          <a:p>
            <a:r>
              <a:rPr lang="en-US" sz="1600" b="1" dirty="0"/>
              <a:t>Unrewarded pokes per trial ty[e</a:t>
            </a:r>
          </a:p>
        </p:txBody>
      </p:sp>
      <p:sp>
        <p:nvSpPr>
          <p:cNvPr id="13" name="TextBox 12">
            <a:extLst>
              <a:ext uri="{FF2B5EF4-FFF2-40B4-BE49-F238E27FC236}">
                <a16:creationId xmlns:a16="http://schemas.microsoft.com/office/drawing/2014/main" id="{4AE57F95-8781-FD33-BF18-3A620308487D}"/>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C74DC64C-46A4-2C74-02A0-3A24EF5D11D7}"/>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199704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76139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The spout leaving behaviour</a:t>
            </a:r>
            <a:endParaRPr lang="en-DE" sz="3200"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1/18/24 11:25 AM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7</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050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2" presetClass="entr" presetSubtype="2"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1/18/24 11:25 AM</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8</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2" repeatCount="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1+#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P spid="37"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5178</TotalTime>
  <Words>912</Words>
  <Application>Microsoft Macintosh PowerPoint</Application>
  <PresentationFormat>Widescreen</PresentationFormat>
  <Paragraphs>166</Paragraphs>
  <Slides>19</Slides>
  <Notes>11</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vt:lpstr>
      <vt:lpstr>Cambria Math</vt:lpstr>
      <vt:lpstr>Georgia</vt:lpstr>
      <vt:lpstr>Office Theme</vt:lpstr>
      <vt:lpstr>PowerPoint Presentation</vt:lpstr>
      <vt:lpstr>Decision making in uncertain situations</vt:lpstr>
      <vt:lpstr>Objective</vt:lpstr>
      <vt:lpstr>The probabilistic foraging task</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548</cp:revision>
  <dcterms:created xsi:type="dcterms:W3CDTF">2023-12-08T14:45:30Z</dcterms:created>
  <dcterms:modified xsi:type="dcterms:W3CDTF">2024-01-19T08:07:02Z</dcterms:modified>
</cp:coreProperties>
</file>